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7" r:id="rId2"/>
    <p:sldId id="258" r:id="rId3"/>
    <p:sldId id="266" r:id="rId4"/>
    <p:sldId id="267" r:id="rId5"/>
    <p:sldId id="269" r:id="rId6"/>
    <p:sldId id="275" r:id="rId7"/>
    <p:sldId id="274" r:id="rId8"/>
    <p:sldId id="276" r:id="rId9"/>
    <p:sldId id="277" r:id="rId10"/>
    <p:sldId id="279" r:id="rId11"/>
    <p:sldId id="280" r:id="rId12"/>
    <p:sldId id="281" r:id="rId13"/>
    <p:sldId id="282" r:id="rId14"/>
    <p:sldId id="283" r:id="rId15"/>
    <p:sldId id="284" r:id="rId16"/>
    <p:sldId id="303" r:id="rId17"/>
    <p:sldId id="287" r:id="rId18"/>
    <p:sldId id="289" r:id="rId19"/>
    <p:sldId id="290" r:id="rId20"/>
    <p:sldId id="292" r:id="rId21"/>
    <p:sldId id="288" r:id="rId22"/>
    <p:sldId id="304" r:id="rId23"/>
    <p:sldId id="293" r:id="rId24"/>
    <p:sldId id="294" r:id="rId25"/>
    <p:sldId id="301" r:id="rId26"/>
    <p:sldId id="295" r:id="rId27"/>
    <p:sldId id="296" r:id="rId28"/>
    <p:sldId id="302" r:id="rId29"/>
    <p:sldId id="297" r:id="rId30"/>
    <p:sldId id="298" r:id="rId31"/>
    <p:sldId id="30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4"/>
            <p14:sldId id="276"/>
            <p14:sldId id="277"/>
            <p14:sldId id="279"/>
            <p14:sldId id="280"/>
          </p14:sldIdLst>
        </p14:section>
        <p14:section name="第二章" id="{6D4DA829-316F-461B-A2B5-170F654F5A3A}">
          <p14:sldIdLst>
            <p14:sldId id="281"/>
            <p14:sldId id="282"/>
            <p14:sldId id="283"/>
            <p14:sldId id="284"/>
          </p14:sldIdLst>
        </p14:section>
        <p14:section name="第三章" id="{6DE74CB5-4491-4CFF-950D-B1110C955FA4}">
          <p14:sldIdLst>
            <p14:sldId id="303"/>
            <p14:sldId id="287"/>
            <p14:sldId id="289"/>
            <p14:sldId id="290"/>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9C9"/>
    <a:srgbClr val="5283BE"/>
    <a:srgbClr val="376092"/>
    <a:srgbClr val="31859C"/>
    <a:srgbClr val="386090"/>
    <a:srgbClr val="4170A9"/>
    <a:srgbClr val="5887C0"/>
    <a:srgbClr val="2D4E77"/>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0" autoAdjust="0"/>
    <p:restoredTop sz="73350" autoAdjust="0"/>
  </p:normalViewPr>
  <p:slideViewPr>
    <p:cSldViewPr snapToGrid="0">
      <p:cViewPr varScale="1">
        <p:scale>
          <a:sx n="63" d="100"/>
          <a:sy n="63" d="100"/>
        </p:scale>
        <p:origin x="1186"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），否则将造成数据损失。这样，每两层网络中权值的数量（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（讲解为什么利用卷积网络，卷积网络有什么好处，）</a:t>
            </a:r>
            <a:endParaRPr lang="en-US" altLang="zh-CN" dirty="0"/>
          </a:p>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直到翻页）网络模型，这是一个经典的卷积神经网络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首先，训练使用的图像是从互联网上下载到的、还有用爬虫爬到的图虫网的摄影作品。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叠加过噪声后的图像作为（</a:t>
            </a:r>
            <a:r>
              <a:rPr lang="en-US" altLang="zh-CN" dirty="0"/>
              <a:t>c</a:t>
            </a:r>
            <a:r>
              <a:rPr lang="zh-CN" altLang="en-US" dirty="0"/>
              <a:t>）训练输入数据</a:t>
            </a:r>
            <a:r>
              <a:rPr lang="en-US" altLang="zh-CN" dirty="0"/>
              <a:t>data</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噪声信息作为</a:t>
            </a:r>
            <a:r>
              <a:rPr lang="en-US" altLang="zh-CN" dirty="0"/>
              <a:t>goal</a:t>
            </a:r>
            <a:r>
              <a:rPr lang="zh-CN" altLang="en-US" dirty="0"/>
              <a:t>，是训练的目标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）保存为</a:t>
            </a:r>
            <a:r>
              <a:rPr lang="en-US" altLang="zh-CN" dirty="0"/>
              <a:t>mat</a:t>
            </a:r>
            <a:r>
              <a:rPr lang="zh-CN" altLang="en-US" dirty="0"/>
              <a:t>数据格式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使用刚刚提到的网络结构，由于我们有对性能的要求，所以在保证效果的情况下，尽量简化网络结构。</a:t>
            </a:r>
            <a:endParaRPr lang="en-US" altLang="zh-CN" dirty="0"/>
          </a:p>
          <a:p>
            <a:r>
              <a:rPr lang="zh-CN" altLang="en-US" dirty="0"/>
              <a:t>所以这里暂时先使用一个（</a:t>
            </a:r>
            <a:r>
              <a:rPr lang="en-US" altLang="zh-CN" dirty="0"/>
              <a:t>c</a:t>
            </a:r>
            <a:r>
              <a:rPr lang="zh-CN" altLang="en-US" dirty="0"/>
              <a:t>）较为简单的</a:t>
            </a:r>
            <a:r>
              <a:rPr lang="en-US" altLang="zh-CN" dirty="0"/>
              <a:t>4</a:t>
            </a:r>
            <a:r>
              <a:rPr lang="zh-CN" altLang="en-US" dirty="0"/>
              <a:t>层网络。</a:t>
            </a:r>
            <a:endParaRPr lang="en-US" altLang="zh-CN" dirty="0"/>
          </a:p>
          <a:p>
            <a:r>
              <a:rPr lang="zh-CN" altLang="en-US" dirty="0"/>
              <a:t>（理论上，网络层越多，提取的特征信息就会越多，训练速度、运行速度也会变慢。）</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a:t>个图</a:t>
            </a:r>
            <a:r>
              <a:rPr lang="zh-CN" altLang="en-US" dirty="0"/>
              <a:t>去测试去噪效果。</a:t>
            </a:r>
            <a:endParaRPr lang="en-US" altLang="zh-CN" dirty="0"/>
          </a:p>
          <a:p>
            <a:r>
              <a:rPr lang="zh-CN" altLang="en-US" dirty="0"/>
              <a:t>固定高斯噪声的标准差为</a:t>
            </a:r>
            <a:r>
              <a:rPr lang="en-US" altLang="zh-CN" dirty="0"/>
              <a:t>16</a:t>
            </a:r>
            <a:r>
              <a:rPr lang="zh-CN" altLang="en-US" dirty="0"/>
              <a:t>，制作数据集，经过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首先，我们能看到，即使是这样结构简单的卷积网络，仍然拥有</a:t>
            </a:r>
            <a:r>
              <a:rPr lang="en-US" altLang="zh-CN" dirty="0"/>
              <a:t>BM3D</a:t>
            </a:r>
            <a:r>
              <a:rPr lang="zh-CN" altLang="en-US" dirty="0"/>
              <a:t>接近的去噪效果。而且，无论是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接下来，我们看一下彩色图像去噪。能够看出，去噪效果明显。这里同样使用</a:t>
            </a:r>
            <a:r>
              <a:rPr lang="en-US" altLang="zh-CN" dirty="0"/>
              <a:t>4</a:t>
            </a:r>
            <a:r>
              <a:rPr lang="zh-CN" altLang="en-US" dirty="0"/>
              <a:t>层网络，理论上来说，去噪效果仍然可以有较大上升空间</a:t>
            </a:r>
            <a:r>
              <a:rPr lang="en-US" altLang="zh-CN" dirty="0"/>
              <a:t>…</a:t>
            </a:r>
            <a:r>
              <a:rPr lang="zh-CN" altLang="en-US" dirty="0"/>
              <a:t>（配置原因）</a:t>
            </a:r>
            <a:endParaRPr lang="en-US" altLang="zh-CN" dirty="0"/>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对于未知高斯噪声水平，我们使用标准差为</a:t>
            </a:r>
            <a:r>
              <a:rPr lang="en-US" altLang="zh-CN" dirty="0"/>
              <a:t>6</a:t>
            </a:r>
            <a:r>
              <a:rPr lang="zh-CN" altLang="en-US" dirty="0"/>
              <a:t>到</a:t>
            </a:r>
            <a:r>
              <a:rPr lang="en-US" altLang="zh-CN" dirty="0"/>
              <a:t>26</a:t>
            </a:r>
            <a:r>
              <a:rPr lang="zh-CN" altLang="en-US" dirty="0"/>
              <a:t>的噪声，对网络进行了十几个小时的训练</a:t>
            </a:r>
            <a:endParaRPr lang="en-US" altLang="zh-CN" dirty="0"/>
          </a:p>
          <a:p>
            <a:r>
              <a:rPr lang="zh-CN" altLang="en-US" dirty="0"/>
              <a:t>我们只使用</a:t>
            </a:r>
            <a:r>
              <a:rPr lang="en-US" altLang="zh-CN" dirty="0" err="1"/>
              <a:t>lena</a:t>
            </a:r>
            <a:r>
              <a:rPr lang="zh-CN" altLang="en-US" dirty="0"/>
              <a:t>进行测试。从左到右，分别是噪声图、卷积网络去噪的结果，还有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的情况下的去噪结果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算法中设置参数与噪声水平较为匹配时，能够获得很优秀的去噪效果，但是如果设置参数过大，那么会造成细节丢失的问题（比如，上一页），过小则会造成去噪去不净的问题（比如）。）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可以看到，无论噪声水平高还是低，都可以达到一个较为稳定的去噪效果。而且拥有很高的性能。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r>
              <a:rPr lang="zh-CN" altLang="en-US" dirty="0"/>
              <a:t>这就是我所做的工作，谢谢老师</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30</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现在，大家拍照也越来越多。但是由于暗光等等，图像会被噪声干扰，图像需要去噪处理。同时，我也在研究学习深度学习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传统方法大多根据图像</a:t>
            </a:r>
            <a:r>
              <a:rPr lang="en-US" altLang="zh-CN" dirty="0"/>
              <a:t>Y</a:t>
            </a:r>
            <a:r>
              <a:rPr lang="zh-CN" altLang="en-US" dirty="0"/>
              <a:t>，来估计纯净的图。而在这里，我们根据</a:t>
            </a:r>
            <a:r>
              <a:rPr lang="en-US" altLang="zh-CN" dirty="0"/>
              <a:t>Y</a:t>
            </a:r>
            <a:r>
              <a:rPr lang="zh-CN" altLang="en-US" dirty="0"/>
              <a:t>，来预测噪声</a:t>
            </a:r>
            <a:r>
              <a:rPr lang="en-US" altLang="zh-CN" dirty="0"/>
              <a:t>N</a:t>
            </a:r>
            <a:r>
              <a:rPr lang="zh-CN" altLang="en-US" dirty="0"/>
              <a:t>，做个减法来估计原图。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目前去噪算法大致为两类。空间域去噪和频域去噪。</a:t>
            </a:r>
            <a:endParaRPr lang="en-US" altLang="zh-CN" dirty="0"/>
          </a:p>
          <a:p>
            <a:r>
              <a:rPr lang="zh-CN" altLang="en-US" dirty="0"/>
              <a:t>（</a:t>
            </a:r>
            <a:r>
              <a:rPr lang="en-US" altLang="zh-CN" dirty="0"/>
              <a:t>c</a:t>
            </a:r>
            <a:r>
              <a:rPr lang="zh-CN" altLang="en-US" dirty="0"/>
              <a:t>）最近还有一些比较优秀的算法，比如</a:t>
            </a:r>
            <a:r>
              <a:rPr lang="en-US" altLang="zh-CN" dirty="0"/>
              <a:t>BM3D</a:t>
            </a:r>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BM3D</a:t>
            </a:r>
            <a:r>
              <a:rPr lang="zh-CN" altLang="en-US" sz="1200" dirty="0"/>
              <a:t>很优秀，但缺点是，运算量很大，后面我们会有具体对比。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接下来是深度学习，这是一个典型的全连接网络，</a:t>
            </a:r>
            <a:endParaRPr lang="en-US" altLang="zh-CN" dirty="0"/>
          </a:p>
          <a:p>
            <a:r>
              <a:rPr lang="zh-CN" altLang="en-US" dirty="0"/>
              <a:t>这里需要注意，图像去噪要求输出与输入的尺寸相同，就是，输入层节点数和输出层节点数要相同。比如我们。。。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5.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66.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904415" cy="461665"/>
          </a:xfrm>
          <a:prstGeom prst="rect">
            <a:avLst/>
          </a:prstGeom>
          <a:noFill/>
        </p:spPr>
        <p:txBody>
          <a:bodyPr wrap="none" rtlCol="0">
            <a:spAutoFit/>
          </a:bodyPr>
          <a:lstStyle/>
          <a:p>
            <a:r>
              <a:rPr lang="en-US" altLang="zh-CN" sz="2400" dirty="0">
                <a:solidFill>
                  <a:schemeClr val="bg1"/>
                </a:solidFill>
              </a:rPr>
              <a:t>Conv</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12"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754694"/>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19167"/>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827292"/>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591765"/>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539"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540"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2350</TotalTime>
  <Words>2721</Words>
  <Application>Microsoft Office PowerPoint</Application>
  <PresentationFormat>宽屏</PresentationFormat>
  <Paragraphs>565</Paragraphs>
  <Slides>31</Slides>
  <Notes>31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1"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374</cp:revision>
  <dcterms:created xsi:type="dcterms:W3CDTF">2017-06-01T08:22:32Z</dcterms:created>
  <dcterms:modified xsi:type="dcterms:W3CDTF">2017-06-05T12:27:56Z</dcterms:modified>
</cp:coreProperties>
</file>